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handoutMasterIdLst>
    <p:handoutMasterId r:id="rId12"/>
  </p:handoutMasterIdLst>
  <p:sldIdLst>
    <p:sldId id="269" r:id="rId2"/>
    <p:sldId id="257" r:id="rId3"/>
    <p:sldId id="261" r:id="rId4"/>
    <p:sldId id="265" r:id="rId5"/>
    <p:sldId id="266" r:id="rId6"/>
    <p:sldId id="267" r:id="rId7"/>
    <p:sldId id="268" r:id="rId8"/>
    <p:sldId id="271" r:id="rId9"/>
    <p:sldId id="262" r:id="rId10"/>
    <p:sldId id="270" r:id="rId11"/>
  </p:sldIdLst>
  <p:sldSz cx="9144000" cy="6858000" type="screen4x3"/>
  <p:notesSz cx="70104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4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C6605E7B-3943-4767-B0DC-FB18F3BF342D}" type="datetimeFigureOut">
              <a:rPr lang="en-CA"/>
              <a:pPr/>
              <a:t>22/02/2016</a:t>
            </a:fld>
            <a:endParaRPr lang="en-CA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08BBBB0-5621-44C7-BF65-2726B20F12A9}" type="slidenum">
              <a:rPr lang="en-CA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5447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305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4305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40219-00ED-463F-80AA-98B79A564FE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47245-530F-4E87-9845-FE46F6F509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8E0E5-FA91-4813-B27F-0F3A1589A42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CDD4F-DEA1-4118-A675-B1496C011AE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17740-9B19-4FB9-B1BB-59785AA51D0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C33C1-B9D3-4534-96AE-E85666AB36B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BA4D8-D023-4331-8475-3259BE2B6BA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424FA-8C98-49D5-8F6B-D543770C32C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F8456-ABF5-4FB8-A119-2E91A77CB6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EE82D-0912-4F09-8811-2CE6A691E1F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BC90A-0028-4329-B0B5-226336DF5B4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20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20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20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659A1A6-21FA-4ED1-A730-D1FAEEB4F6F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1" y="0"/>
            <a:ext cx="8892480" cy="980728"/>
          </a:xfrm>
        </p:spPr>
        <p:txBody>
          <a:bodyPr/>
          <a:lstStyle/>
          <a:p>
            <a:pPr eaLnBrk="1" hangingPunct="1"/>
            <a:r>
              <a:rPr lang="en-CA" sz="4000" b="1" dirty="0" smtClean="0"/>
              <a:t>Introduction to Chemistry -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172819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CA" dirty="0" smtClean="0"/>
              <a:t>Chemistry is the study of </a:t>
            </a:r>
            <a:r>
              <a:rPr lang="en-CA" b="1" dirty="0" smtClean="0"/>
              <a:t>matter</a:t>
            </a:r>
            <a:r>
              <a:rPr lang="en-CA" dirty="0" smtClean="0"/>
              <a:t>.</a:t>
            </a:r>
          </a:p>
          <a:p>
            <a:pPr marL="0" indent="0" eaLnBrk="1" hangingPunct="1">
              <a:buNone/>
            </a:pPr>
            <a:r>
              <a:rPr lang="en-CA" dirty="0" smtClean="0"/>
              <a:t>Matter is anything that </a:t>
            </a:r>
            <a:r>
              <a:rPr lang="en-CA" b="1" dirty="0" smtClean="0"/>
              <a:t>takes up space and has mass</a:t>
            </a:r>
            <a:r>
              <a:rPr lang="en-CA" b="1" dirty="0" smtClean="0"/>
              <a:t>.</a:t>
            </a:r>
            <a:endParaRPr lang="en-CA" b="1" dirty="0" smtClean="0"/>
          </a:p>
        </p:txBody>
      </p:sp>
      <p:pic>
        <p:nvPicPr>
          <p:cNvPr id="1026" name="Picture 2" descr="http://image.slidesharecdn.com/matter-140913133428-phpapp02/95/matter-2-638.jpg%3Fcb%3D14106153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38932"/>
            <a:ext cx="607695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61"/>
            <a:ext cx="8229600" cy="2476872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>
                <a:effectLst/>
              </a:rPr>
              <a:t>Can you find one place in the periodic table where the atomic mass does not increase from left to right?  </a:t>
            </a:r>
          </a:p>
          <a:p>
            <a:pPr marL="0" indent="0">
              <a:buNone/>
            </a:pPr>
            <a:r>
              <a:rPr lang="en-CA" dirty="0" smtClean="0">
                <a:effectLst/>
              </a:rPr>
              <a:t>Hint: Look near the end of the fifth period.</a:t>
            </a:r>
          </a:p>
          <a:p>
            <a:pPr>
              <a:buNone/>
            </a:pPr>
            <a:endParaRPr lang="en-CA" dirty="0" smtClean="0"/>
          </a:p>
        </p:txBody>
      </p:sp>
      <p:pic>
        <p:nvPicPr>
          <p:cNvPr id="6148" name="Picture 4" descr="http://i.livescience.com/images/i/000/034/144/original/periodic-table-elements-121206c.jpg?13548145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7437859" cy="573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/>
            <a:r>
              <a:rPr lang="en-CA" b="1" dirty="0" smtClean="0"/>
              <a:t>Atoms - Review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36600"/>
            <a:ext cx="8497887" cy="20447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CA" sz="2800" dirty="0" smtClean="0"/>
              <a:t>The</a:t>
            </a:r>
            <a:r>
              <a:rPr lang="en-CA" sz="2800" b="1" dirty="0" smtClean="0"/>
              <a:t> atom</a:t>
            </a:r>
            <a:r>
              <a:rPr lang="en-CA" sz="2800" dirty="0" smtClean="0"/>
              <a:t> is a basic unit of matter. </a:t>
            </a:r>
          </a:p>
          <a:p>
            <a:pPr marL="0" indent="0" eaLnBrk="1" hangingPunct="1">
              <a:buNone/>
            </a:pPr>
            <a:r>
              <a:rPr lang="en-CA" sz="2800" dirty="0" smtClean="0"/>
              <a:t>Atoms are made of protons, electrons and neutrons.</a:t>
            </a:r>
          </a:p>
          <a:p>
            <a:pPr marL="0" indent="0" eaLnBrk="1" hangingPunct="1">
              <a:buNone/>
            </a:pPr>
            <a:r>
              <a:rPr lang="en-CA" sz="2800" dirty="0" smtClean="0"/>
              <a:t>Atoms of different elements have different numbers of protons, neutrons and electrons.</a:t>
            </a:r>
          </a:p>
          <a:p>
            <a:pPr marL="0" indent="0" eaLnBrk="1" hangingPunct="1">
              <a:buNone/>
            </a:pPr>
            <a:endParaRPr lang="en-CA" dirty="0" smtClean="0"/>
          </a:p>
        </p:txBody>
      </p:sp>
      <p:pic>
        <p:nvPicPr>
          <p:cNvPr id="14339" name="Picture 4" descr="a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3078163"/>
            <a:ext cx="5976938" cy="373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619250" y="4797425"/>
            <a:ext cx="1152525" cy="4333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940425" y="3213100"/>
            <a:ext cx="1152525" cy="4333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300788" y="481488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300788" y="604043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5" grpId="0" animBg="1"/>
      <p:bldP spid="25606" grpId="0" animBg="1"/>
      <p:bldP spid="25607" grpId="0" animBg="1"/>
      <p:bldP spid="2560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332656"/>
            <a:ext cx="9361040" cy="836613"/>
          </a:xfrm>
        </p:spPr>
        <p:txBody>
          <a:bodyPr/>
          <a:lstStyle/>
          <a:p>
            <a:pPr eaLnBrk="1" hangingPunct="1"/>
            <a:r>
              <a:rPr lang="en-CA" sz="4000" b="1" dirty="0" smtClean="0"/>
              <a:t>How Can Elements Be Organized?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712968" cy="468153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CA" dirty="0" smtClean="0">
                <a:effectLst/>
              </a:rPr>
              <a:t>Scientists started trying to organize the known elements in the early 1800’s.</a:t>
            </a:r>
          </a:p>
          <a:p>
            <a:pPr marL="0" indent="0" eaLnBrk="1" hangingPunct="1">
              <a:buNone/>
            </a:pPr>
            <a:r>
              <a:rPr lang="en-CA" dirty="0" smtClean="0">
                <a:effectLst/>
              </a:rPr>
              <a:t>Could the elements be organized based on properties like colour, smell or taste? </a:t>
            </a:r>
          </a:p>
          <a:p>
            <a:pPr marL="0" indent="0" eaLnBrk="1" hangingPunct="1">
              <a:buNone/>
            </a:pPr>
            <a:r>
              <a:rPr lang="en-CA" dirty="0" smtClean="0">
                <a:effectLst/>
              </a:rPr>
              <a:t>Not really, because the characteristics or properties were </a:t>
            </a:r>
            <a:r>
              <a:rPr lang="en-CA" b="1" dirty="0" smtClean="0">
                <a:effectLst/>
              </a:rPr>
              <a:t>not unique</a:t>
            </a:r>
            <a:r>
              <a:rPr lang="en-CA" dirty="0" smtClean="0">
                <a:effectLst/>
              </a:rPr>
              <a:t>.</a:t>
            </a:r>
          </a:p>
          <a:p>
            <a:pPr marL="0" indent="0" eaLnBrk="1" hangingPunct="1">
              <a:buNone/>
            </a:pPr>
            <a:r>
              <a:rPr lang="en-CA" dirty="0" smtClean="0">
                <a:effectLst/>
              </a:rPr>
              <a:t>Early scientists found a property unique to each element, </a:t>
            </a:r>
            <a:r>
              <a:rPr lang="en-CA" b="1" dirty="0" smtClean="0">
                <a:effectLst/>
              </a:rPr>
              <a:t>atomic mass</a:t>
            </a:r>
            <a:r>
              <a:rPr lang="en-CA" dirty="0" smtClean="0"/>
              <a:t>.</a:t>
            </a:r>
          </a:p>
          <a:p>
            <a:pPr eaLnBrk="1" hangingPunct="1"/>
            <a:endParaRPr lang="en-CA" b="1" dirty="0" smtClean="0"/>
          </a:p>
        </p:txBody>
      </p:sp>
      <p:pic>
        <p:nvPicPr>
          <p:cNvPr id="3074" name="Picture 2" descr="http://my-ecoach.com/online/resources/5268/tit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13176"/>
            <a:ext cx="28765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6059488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b="1" smtClean="0"/>
              <a:t>Dmitri </a:t>
            </a:r>
            <a:r>
              <a:rPr lang="en-CA" b="1" dirty="0" smtClean="0"/>
              <a:t>Mendeleev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Dmitri Mendeleev was the first scientist to organize the elements by unique, repeatable patterns.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He </a:t>
            </a:r>
            <a:r>
              <a:rPr lang="en-CA" u="sng" dirty="0" smtClean="0">
                <a:solidFill>
                  <a:srgbClr val="FFFF00"/>
                </a:solidFill>
                <a:effectLst/>
              </a:rPr>
              <a:t>arranged</a:t>
            </a:r>
            <a:r>
              <a:rPr lang="en-CA" dirty="0" smtClean="0">
                <a:effectLst/>
              </a:rPr>
              <a:t> the 64 elements known in his time in order of </a:t>
            </a:r>
            <a:r>
              <a:rPr lang="en-CA" u="sng" dirty="0" smtClean="0">
                <a:solidFill>
                  <a:srgbClr val="FFFF00"/>
                </a:solidFill>
                <a:effectLst/>
              </a:rPr>
              <a:t>increasing atomic mass</a:t>
            </a:r>
            <a:r>
              <a:rPr lang="en-CA" dirty="0" smtClean="0">
                <a:effectLst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When an element or group of elements seemed to repeat other properties he had seen before, he started a new row</a:t>
            </a:r>
            <a:r>
              <a:rPr lang="en-CA" dirty="0" smtClean="0">
                <a:effectLst/>
              </a:rPr>
              <a:t>.</a:t>
            </a:r>
            <a:endParaRPr lang="en-CA" dirty="0" smtClean="0">
              <a:effectLst/>
            </a:endParaRPr>
          </a:p>
        </p:txBody>
      </p:sp>
      <p:pic>
        <p:nvPicPr>
          <p:cNvPr id="16387" name="Picture 2" descr="http://sp.ask.com/sa/i/fp/dmitri-mendele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260350"/>
            <a:ext cx="10858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Periodic Table </a:t>
            </a:r>
            <a:r>
              <a:rPr lang="en-CA" dirty="0" smtClean="0"/>
              <a:t>Groups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307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CA" dirty="0" smtClean="0">
                <a:effectLst/>
              </a:rPr>
              <a:t>Eventually</a:t>
            </a:r>
            <a:r>
              <a:rPr lang="en-CA" dirty="0" smtClean="0">
                <a:effectLst/>
              </a:rPr>
              <a:t>, Mendeleev found that elements with similar properties fit into the same vertical columns</a:t>
            </a:r>
            <a:r>
              <a:rPr lang="en-CA" dirty="0" smtClean="0">
                <a:effectLst/>
              </a:rPr>
              <a:t>.</a:t>
            </a:r>
            <a:endParaRPr lang="en-CA" dirty="0" smtClean="0">
              <a:effectLst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CA" dirty="0" smtClean="0">
                <a:effectLst/>
              </a:rPr>
              <a:t>A vertical column is a group or family</a:t>
            </a:r>
            <a:r>
              <a:rPr lang="en-CA" dirty="0" smtClean="0">
                <a:effectLst/>
              </a:rPr>
              <a:t>.</a:t>
            </a:r>
            <a:endParaRPr lang="en-CA" dirty="0" smtClean="0">
              <a:effectLst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CA" dirty="0" smtClean="0">
                <a:effectLst/>
              </a:rPr>
              <a:t>There are 18 groups in the modern periodic table.</a:t>
            </a:r>
          </a:p>
          <a:p>
            <a:pPr eaLnBrk="1" hangingPunct="1">
              <a:defRPr/>
            </a:pPr>
            <a:endParaRPr lang="en-CA" dirty="0"/>
          </a:p>
        </p:txBody>
      </p:sp>
      <p:pic>
        <p:nvPicPr>
          <p:cNvPr id="4098" name="Picture 2" descr="http://www.chem4kids.com/files/art/elem_pertabl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645024"/>
            <a:ext cx="55686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18939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Periodic Table </a:t>
            </a:r>
            <a:r>
              <a:rPr lang="en-CA" dirty="0" smtClean="0"/>
              <a:t>Periods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2836912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CA" dirty="0" smtClean="0">
                <a:effectLst/>
              </a:rPr>
              <a:t>Each horizontal row is called a period. </a:t>
            </a:r>
          </a:p>
          <a:p>
            <a:pPr marL="0" indent="0" eaLnBrk="1" hangingPunct="1">
              <a:buNone/>
              <a:defRPr/>
            </a:pPr>
            <a:r>
              <a:rPr lang="en-CA" dirty="0" smtClean="0">
                <a:effectLst/>
              </a:rPr>
              <a:t>All of the elements in a row belong to the same period. </a:t>
            </a:r>
            <a:r>
              <a:rPr lang="en-CA" dirty="0" smtClean="0">
                <a:effectLst/>
              </a:rPr>
              <a:t> There </a:t>
            </a:r>
            <a:r>
              <a:rPr lang="en-CA" dirty="0" smtClean="0">
                <a:effectLst/>
              </a:rPr>
              <a:t>are seven periods in the modern periodic table.</a:t>
            </a:r>
          </a:p>
          <a:p>
            <a:pPr marL="0" indent="0" eaLnBrk="1" hangingPunct="1">
              <a:buNone/>
              <a:defRPr/>
            </a:pPr>
            <a:endParaRPr lang="en-CA" dirty="0"/>
          </a:p>
        </p:txBody>
      </p:sp>
      <p:pic>
        <p:nvPicPr>
          <p:cNvPr id="5122" name="Picture 2" descr="http://www.studyofoahspe.com/sitebuildercontent/sitebuilderpictures/Periodic-Table-color-spectru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12976"/>
            <a:ext cx="4752528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/>
          <a:lstStyle/>
          <a:p>
            <a:pPr eaLnBrk="1" hangingPunct="1">
              <a:defRPr/>
            </a:pPr>
            <a:r>
              <a:rPr lang="en-CA" sz="4000" dirty="0" smtClean="0"/>
              <a:t>Mendeleev’s </a:t>
            </a:r>
            <a:r>
              <a:rPr lang="en-CA" sz="4000" dirty="0" smtClean="0"/>
              <a:t>First Periodic </a:t>
            </a:r>
            <a:r>
              <a:rPr lang="en-CA" sz="4000" dirty="0" smtClean="0"/>
              <a:t>Table</a:t>
            </a:r>
            <a:endParaRPr lang="en-CA" sz="4000" dirty="0"/>
          </a:p>
        </p:txBody>
      </p:sp>
      <p:pic>
        <p:nvPicPr>
          <p:cNvPr id="19458" name="Picture 2" descr="http://reich-chemistry.wikispaces.com/file/view/MendeleevPeriodic.gif/146823113/MendeleevPeriodi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6568535" cy="4449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1080120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He stated that elements would be found after zinc and he predicted the properties.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554616" cy="1143000"/>
          </a:xfrm>
        </p:spPr>
        <p:txBody>
          <a:bodyPr/>
          <a:lstStyle/>
          <a:p>
            <a:r>
              <a:rPr lang="en-CA" dirty="0" smtClean="0"/>
              <a:t>An Early Periodic Table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2530624" cy="4530725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Scientists were impressed when the predicted elements were found.</a:t>
            </a:r>
            <a:endParaRPr lang="en-CA" dirty="0"/>
          </a:p>
        </p:txBody>
      </p:sp>
      <p:pic>
        <p:nvPicPr>
          <p:cNvPr id="2050" name="Picture 2" descr="http://8c4625.medialib.glogster.com/media/c6dd89c055919cdce1809b83a86dd9b8f67c99673c0724d278d5ce6799822a3c/mendeleev-speriod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9736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84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4463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Modern Periodic Law</a:t>
            </a:r>
            <a:endParaRPr lang="en-CA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CA" sz="2800" dirty="0" smtClean="0">
              <a:effectLst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Today the elements are organized by their atomic </a:t>
            </a:r>
            <a:r>
              <a:rPr lang="en-CA" dirty="0" smtClean="0">
                <a:effectLst/>
              </a:rPr>
              <a:t>number.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The </a:t>
            </a:r>
            <a:r>
              <a:rPr lang="en-CA" dirty="0" smtClean="0">
                <a:solidFill>
                  <a:srgbClr val="FFFF00"/>
                </a:solidFill>
                <a:effectLst/>
              </a:rPr>
              <a:t>atomic number</a:t>
            </a:r>
            <a:r>
              <a:rPr lang="en-CA" dirty="0" smtClean="0">
                <a:effectLst/>
              </a:rPr>
              <a:t> is the unique number of protons inside the nucleus.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Modern periodic law states: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CA" sz="3600" b="1" i="1" dirty="0" smtClean="0"/>
              <a:t>If the elements are arranged according to their </a:t>
            </a:r>
            <a:r>
              <a:rPr lang="en-CA" sz="3600" b="1" i="1" dirty="0" smtClean="0">
                <a:solidFill>
                  <a:srgbClr val="FFFF00"/>
                </a:solidFill>
              </a:rPr>
              <a:t>atomic number, </a:t>
            </a:r>
            <a:r>
              <a:rPr lang="en-CA" sz="3600" b="1" i="1" dirty="0" smtClean="0"/>
              <a:t>a pattern can be seen in which similar properties occur regularly.</a:t>
            </a:r>
            <a:endParaRPr lang="en-CA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325</TotalTime>
  <Words>366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Beam</vt:lpstr>
      <vt:lpstr>Introduction to Chemistry - Review</vt:lpstr>
      <vt:lpstr>Atoms - Review</vt:lpstr>
      <vt:lpstr>How Can Elements Be Organized?</vt:lpstr>
      <vt:lpstr>Dmitri Mendeleev</vt:lpstr>
      <vt:lpstr>Periodic Table Groups</vt:lpstr>
      <vt:lpstr>Periodic Table Periods</vt:lpstr>
      <vt:lpstr>Mendeleev’s First Periodic Table</vt:lpstr>
      <vt:lpstr>An Early Periodic Table</vt:lpstr>
      <vt:lpstr>Modern Periodic Law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Murray, Ellen</cp:lastModifiedBy>
  <cp:revision>38</cp:revision>
  <dcterms:created xsi:type="dcterms:W3CDTF">2008-11-28T00:46:29Z</dcterms:created>
  <dcterms:modified xsi:type="dcterms:W3CDTF">2016-02-22T22:47:08Z</dcterms:modified>
</cp:coreProperties>
</file>